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0" r:id="rId5"/>
    <p:sldId id="315" r:id="rId6"/>
    <p:sldId id="289" r:id="rId7"/>
    <p:sldId id="326" r:id="rId8"/>
    <p:sldId id="323" r:id="rId9"/>
    <p:sldId id="324" r:id="rId10"/>
    <p:sldId id="325" r:id="rId11"/>
    <p:sldId id="327" r:id="rId12"/>
    <p:sldId id="271" r:id="rId13"/>
    <p:sldId id="316" r:id="rId14"/>
    <p:sldId id="320" r:id="rId15"/>
    <p:sldId id="331" r:id="rId16"/>
    <p:sldId id="332" r:id="rId17"/>
    <p:sldId id="333" r:id="rId18"/>
    <p:sldId id="334" r:id="rId19"/>
    <p:sldId id="335" r:id="rId20"/>
    <p:sldId id="322" r:id="rId21"/>
    <p:sldId id="321" r:id="rId22"/>
    <p:sldId id="29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252"/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+mj-lt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66D392-8A8E-4A19-97C4-689AAF6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30701"/>
              </p:ext>
            </p:extLst>
          </p:nvPr>
        </p:nvGraphicFramePr>
        <p:xfrm>
          <a:off x="2790259" y="937177"/>
          <a:ext cx="8530542" cy="553047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233250257"/>
                    </a:ext>
                  </a:extLst>
                </a:gridCol>
                <a:gridCol w="1476212">
                  <a:extLst>
                    <a:ext uri="{9D8B030D-6E8A-4147-A177-3AD203B41FA5}">
                      <a16:colId xmlns:a16="http://schemas.microsoft.com/office/drawing/2014/main" val="1336269795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98749653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507454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168992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4411597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223780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5744701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37742227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4613634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6578569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092672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9260030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9622398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466086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6958078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32822423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8400830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8236518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76250893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7305161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35220461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274475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29056934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53448474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9986105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591042199"/>
                    </a:ext>
                  </a:extLst>
                </a:gridCol>
              </a:tblGrid>
              <a:tr h="320645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16035"/>
                  </a:ext>
                </a:extLst>
              </a:tr>
              <a:tr h="32064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85438"/>
                  </a:ext>
                </a:extLst>
              </a:tr>
              <a:tr h="834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3834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인식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42299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291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1257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94056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서버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통신 안정화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7224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4171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17667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88237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전체 시스템 테스트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69789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0183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3441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0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185658-874D-467D-98A4-DF84BAB00886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안정화</a:t>
            </a:r>
          </a:p>
        </p:txBody>
      </p:sp>
    </p:spTree>
    <p:extLst>
      <p:ext uri="{BB962C8B-B14F-4D97-AF65-F5344CB8AC3E}">
        <p14:creationId xmlns:p14="http://schemas.microsoft.com/office/powerpoint/2010/main" val="118400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269512-73C7-4C31-A867-DFFE1C41A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512454"/>
              </p:ext>
            </p:extLst>
          </p:nvPr>
        </p:nvGraphicFramePr>
        <p:xfrm>
          <a:off x="2858944" y="1913558"/>
          <a:ext cx="8458695" cy="3058340"/>
        </p:xfrm>
        <a:graphic>
          <a:graphicData uri="http://schemas.openxmlformats.org/drawingml/2006/table">
            <a:tbl>
              <a:tblPr/>
              <a:tblGrid>
                <a:gridCol w="494718">
                  <a:extLst>
                    <a:ext uri="{9D8B030D-6E8A-4147-A177-3AD203B41FA5}">
                      <a16:colId xmlns:a16="http://schemas.microsoft.com/office/drawing/2014/main" val="1896421781"/>
                    </a:ext>
                  </a:extLst>
                </a:gridCol>
                <a:gridCol w="1473045">
                  <a:extLst>
                    <a:ext uri="{9D8B030D-6E8A-4147-A177-3AD203B41FA5}">
                      <a16:colId xmlns:a16="http://schemas.microsoft.com/office/drawing/2014/main" val="33008353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08797704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53610022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63342227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9537691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4259878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2799027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4560079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5195686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15588806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65233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23023610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021472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7067175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53179087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88936545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56928471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852844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3595804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72436058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91401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81296230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97572996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62519719"/>
                    </a:ext>
                  </a:extLst>
                </a:gridCol>
                <a:gridCol w="213043">
                  <a:extLst>
                    <a:ext uri="{9D8B030D-6E8A-4147-A177-3AD203B41FA5}">
                      <a16:colId xmlns:a16="http://schemas.microsoft.com/office/drawing/2014/main" val="3664417154"/>
                    </a:ext>
                  </a:extLst>
                </a:gridCol>
                <a:gridCol w="397640">
                  <a:extLst>
                    <a:ext uri="{9D8B030D-6E8A-4147-A177-3AD203B41FA5}">
                      <a16:colId xmlns:a16="http://schemas.microsoft.com/office/drawing/2014/main" val="4252054624"/>
                    </a:ext>
                  </a:extLst>
                </a:gridCol>
              </a:tblGrid>
              <a:tr h="351097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81747"/>
                  </a:ext>
                </a:extLst>
              </a:tr>
              <a:tr h="351097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702729"/>
                  </a:ext>
                </a:extLst>
              </a:tr>
              <a:tr h="9112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1617"/>
                  </a:ext>
                </a:extLst>
              </a:tr>
              <a:tr h="35234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Error Detection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7623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9167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0013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617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D0FBE4-AAC9-4CF6-86BF-C9544CD4272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에러 찾기</a:t>
            </a:r>
          </a:p>
        </p:txBody>
      </p:sp>
    </p:spTree>
    <p:extLst>
      <p:ext uri="{BB962C8B-B14F-4D97-AF65-F5344CB8AC3E}">
        <p14:creationId xmlns:p14="http://schemas.microsoft.com/office/powerpoint/2010/main" val="401477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23384" y="23104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UI/UX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7412" name="_x61990216" descr="EMB00002250714e">
            <a:extLst>
              <a:ext uri="{FF2B5EF4-FFF2-40B4-BE49-F238E27FC236}">
                <a16:creationId xmlns:a16="http://schemas.microsoft.com/office/drawing/2014/main" id="{50729613-29C7-49AE-AE98-11AA5689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215"/>
          <a:stretch>
            <a:fillRect/>
          </a:stretch>
        </p:blipFill>
        <p:spPr bwMode="auto">
          <a:xfrm>
            <a:off x="2689665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3997CC-C814-4539-82DF-49196DC7C8C3}"/>
              </a:ext>
            </a:extLst>
          </p:cNvPr>
          <p:cNvSpPr/>
          <p:nvPr/>
        </p:nvSpPr>
        <p:spPr>
          <a:xfrm>
            <a:off x="3054965" y="781712"/>
            <a:ext cx="1766830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로그인 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DA868-A42F-4B8E-B4C8-FC3A063D3521}"/>
              </a:ext>
            </a:extLst>
          </p:cNvPr>
          <p:cNvSpPr/>
          <p:nvPr/>
        </p:nvSpPr>
        <p:spPr>
          <a:xfrm>
            <a:off x="6073359" y="781712"/>
            <a:ext cx="2141933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로딩 애니메이션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6AA05-42B6-4EDF-BF24-A14C02EA3B64}"/>
              </a:ext>
            </a:extLst>
          </p:cNvPr>
          <p:cNvSpPr/>
          <p:nvPr/>
        </p:nvSpPr>
        <p:spPr>
          <a:xfrm>
            <a:off x="9696888" y="781712"/>
            <a:ext cx="1306769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+mj-lt"/>
                <a:ea typeface="한컴바탕"/>
              </a:rPr>
              <a:t>3. QR </a:t>
            </a:r>
            <a:r>
              <a:rPr lang="ko-KR" altLang="en-US" kern="0">
                <a:solidFill>
                  <a:srgbClr val="000000"/>
                </a:solidFill>
                <a:latin typeface="+mj-lt"/>
                <a:ea typeface="한컴바탕"/>
              </a:rPr>
              <a:t>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07D1F-118A-4EE3-B49C-B18ADAFBA83B}"/>
              </a:ext>
            </a:extLst>
          </p:cNvPr>
          <p:cNvSpPr/>
          <p:nvPr/>
        </p:nvSpPr>
        <p:spPr>
          <a:xfrm>
            <a:off x="2369680" y="5753202"/>
            <a:ext cx="3137398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+mj-lt"/>
                <a:ea typeface="한컴바탕"/>
              </a:rPr>
              <a:t>ID,PW</a:t>
            </a:r>
            <a:r>
              <a:rPr lang="ko-KR" altLang="en-US" kern="0">
                <a:solidFill>
                  <a:srgbClr val="000000"/>
                </a:solidFill>
                <a:latin typeface="+mj-lt"/>
                <a:ea typeface="한컴바탕"/>
              </a:rPr>
              <a:t>를 입력하는 기본 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1621F-28F9-4F63-969D-A2B98E17D91A}"/>
              </a:ext>
            </a:extLst>
          </p:cNvPr>
          <p:cNvSpPr/>
          <p:nvPr/>
        </p:nvSpPr>
        <p:spPr>
          <a:xfrm>
            <a:off x="5775200" y="5753202"/>
            <a:ext cx="2738250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서버와 연결 </a:t>
            </a:r>
            <a:r>
              <a:rPr lang="ko-KR" altLang="en-US" kern="0" dirty="0" err="1">
                <a:solidFill>
                  <a:srgbClr val="000000"/>
                </a:solidFill>
                <a:latin typeface="+mj-lt"/>
                <a:ea typeface="한컴바탕"/>
              </a:rPr>
              <a:t>시도중일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 때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55111-04BB-4FFD-B201-4E7AD5A9D0B2}"/>
              </a:ext>
            </a:extLst>
          </p:cNvPr>
          <p:cNvSpPr/>
          <p:nvPr/>
        </p:nvSpPr>
        <p:spPr>
          <a:xfrm>
            <a:off x="9053467" y="5753202"/>
            <a:ext cx="2513830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사용자 정보와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코드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145" name="_x277924808" descr="EMB000037d03bb0">
            <a:extLst>
              <a:ext uri="{FF2B5EF4-FFF2-40B4-BE49-F238E27FC236}">
                <a16:creationId xmlns:a16="http://schemas.microsoft.com/office/drawing/2014/main" id="{CF0F4298-C86E-4A6F-8FFB-9EE76CBA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" b="7275"/>
          <a:stretch>
            <a:fillRect/>
          </a:stretch>
        </p:blipFill>
        <p:spPr bwMode="auto">
          <a:xfrm>
            <a:off x="5820053" y="1261690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77928328" descr="EMB000037d03bb3">
            <a:extLst>
              <a:ext uri="{FF2B5EF4-FFF2-40B4-BE49-F238E27FC236}">
                <a16:creationId xmlns:a16="http://schemas.microsoft.com/office/drawing/2014/main" id="{D412C9E2-06A7-4801-83F9-7D14B126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979117" y="1261690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42EDB1-7D94-4044-B0FF-E19F5CA47B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80186" y="231044"/>
            <a:ext cx="22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로그인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Error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핸들링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A663F4-432A-4395-B59E-F0190E60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35079"/>
              </p:ext>
            </p:extLst>
          </p:nvPr>
        </p:nvGraphicFramePr>
        <p:xfrm>
          <a:off x="3014857" y="1433592"/>
          <a:ext cx="7678974" cy="4610735"/>
        </p:xfrm>
        <a:graphic>
          <a:graphicData uri="http://schemas.openxmlformats.org/drawingml/2006/table">
            <a:tbl>
              <a:tblPr/>
              <a:tblGrid>
                <a:gridCol w="3839487">
                  <a:extLst>
                    <a:ext uri="{9D8B030D-6E8A-4147-A177-3AD203B41FA5}">
                      <a16:colId xmlns:a16="http://schemas.microsoft.com/office/drawing/2014/main" val="466203119"/>
                    </a:ext>
                  </a:extLst>
                </a:gridCol>
                <a:gridCol w="3839487">
                  <a:extLst>
                    <a:ext uri="{9D8B030D-6E8A-4147-A177-3AD203B41FA5}">
                      <a16:colId xmlns:a16="http://schemas.microsoft.com/office/drawing/2014/main" val="208517370"/>
                    </a:ext>
                  </a:extLst>
                </a:gridCol>
              </a:tblGrid>
              <a:tr h="4570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로그인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Error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핸들링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98615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않았을 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63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입력하였고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023920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않은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752948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518011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닫혀있는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50479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학교서버에는 데이터가 있지만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서버에 더미데이터가 없는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43345"/>
                  </a:ext>
                </a:extLst>
              </a:tr>
            </a:tbl>
          </a:graphicData>
        </a:graphic>
      </p:graphicFrame>
      <p:pic>
        <p:nvPicPr>
          <p:cNvPr id="24582" name="_x457808696" descr="EMB000022507158">
            <a:extLst>
              <a:ext uri="{FF2B5EF4-FFF2-40B4-BE49-F238E27FC236}">
                <a16:creationId xmlns:a16="http://schemas.microsoft.com/office/drawing/2014/main" id="{12E8A847-1D18-439E-9AB7-C747599E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195557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_x457809176" descr="EMB000022507159">
            <a:extLst>
              <a:ext uri="{FF2B5EF4-FFF2-40B4-BE49-F238E27FC236}">
                <a16:creationId xmlns:a16="http://schemas.microsoft.com/office/drawing/2014/main" id="{FEE01404-E7CA-4074-95BC-46168953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267377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457811896" descr="EMB00002250715a">
            <a:extLst>
              <a:ext uri="{FF2B5EF4-FFF2-40B4-BE49-F238E27FC236}">
                <a16:creationId xmlns:a16="http://schemas.microsoft.com/office/drawing/2014/main" id="{4647AB9D-622C-437E-AB18-9170DFD7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334171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129578168" descr="EMB00002250715b">
            <a:extLst>
              <a:ext uri="{FF2B5EF4-FFF2-40B4-BE49-F238E27FC236}">
                <a16:creationId xmlns:a16="http://schemas.microsoft.com/office/drawing/2014/main" id="{1841E448-BE03-41E7-9298-5E6127B7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059920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_x459165952" descr="EMB00002250715c">
            <a:extLst>
              <a:ext uri="{FF2B5EF4-FFF2-40B4-BE49-F238E27FC236}">
                <a16:creationId xmlns:a16="http://schemas.microsoft.com/office/drawing/2014/main" id="{8936836B-622B-47C7-9B3C-BDB8C19E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74216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459166672" descr="EMB00002250715d">
            <a:extLst>
              <a:ext uri="{FF2B5EF4-FFF2-40B4-BE49-F238E27FC236}">
                <a16:creationId xmlns:a16="http://schemas.microsoft.com/office/drawing/2014/main" id="{1BAF2313-FACD-4C60-A9FF-35B5F479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5424408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43ED29-1B14-4F52-99B5-632526B366D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47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1631" y="23104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코드 갱신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BE3E4-2280-4A1B-B5CE-5ABE5D865E2B}"/>
              </a:ext>
            </a:extLst>
          </p:cNvPr>
          <p:cNvSpPr/>
          <p:nvPr/>
        </p:nvSpPr>
        <p:spPr>
          <a:xfrm>
            <a:off x="3438844" y="5931400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같은 사용자임에도 다른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코드의 정보가 나타난다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화면을 전환하여도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한컴바탕"/>
              </a:rPr>
              <a:t>코드가 변경된다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6" name="_x277928328" descr="EMB000037d03bb3">
            <a:extLst>
              <a:ext uri="{FF2B5EF4-FFF2-40B4-BE49-F238E27FC236}">
                <a16:creationId xmlns:a16="http://schemas.microsoft.com/office/drawing/2014/main" id="{A923BFAE-D5FE-4A53-82EB-F4A5695A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3401033" y="1269322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77927368" descr="EMB000037d03bb9">
            <a:extLst>
              <a:ext uri="{FF2B5EF4-FFF2-40B4-BE49-F238E27FC236}">
                <a16:creationId xmlns:a16="http://schemas.microsoft.com/office/drawing/2014/main" id="{6866F4EB-B4FC-41A3-ABF8-431CA262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b="7323"/>
          <a:stretch>
            <a:fillRect/>
          </a:stretch>
        </p:blipFill>
        <p:spPr bwMode="auto">
          <a:xfrm>
            <a:off x="7208675" y="1269323"/>
            <a:ext cx="2495528" cy="44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6DECA-BF45-46FD-84FD-81F51C17CCF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2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59212" y="23104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MVP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8193" name="_x443313520" descr="EMB000037d03b76">
            <a:extLst>
              <a:ext uri="{FF2B5EF4-FFF2-40B4-BE49-F238E27FC236}">
                <a16:creationId xmlns:a16="http://schemas.microsoft.com/office/drawing/2014/main" id="{D8839785-476A-436A-BED7-7F8A87F1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56" y="648540"/>
            <a:ext cx="8846788" cy="616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0215FC-3F68-41AF-AA37-0BA466A8DB85}"/>
              </a:ext>
            </a:extLst>
          </p:cNvPr>
          <p:cNvSpPr/>
          <p:nvPr/>
        </p:nvSpPr>
        <p:spPr>
          <a:xfrm>
            <a:off x="5581727" y="654657"/>
            <a:ext cx="2133919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lt"/>
                <a:ea typeface="한컴바탕"/>
              </a:rPr>
              <a:t>MVP Pattern </a:t>
            </a: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적용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ED211-3C0C-4252-8A12-0DACA0CEEAD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18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1461" y="23104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UI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34BA33-7082-4113-9D4F-F578C1BC7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29847"/>
              </p:ext>
            </p:extLst>
          </p:nvPr>
        </p:nvGraphicFramePr>
        <p:xfrm>
          <a:off x="2790258" y="741391"/>
          <a:ext cx="8399518" cy="6067281"/>
        </p:xfrm>
        <a:graphic>
          <a:graphicData uri="http://schemas.openxmlformats.org/drawingml/2006/table">
            <a:tbl>
              <a:tblPr/>
              <a:tblGrid>
                <a:gridCol w="8399518">
                  <a:extLst>
                    <a:ext uri="{9D8B030D-6E8A-4147-A177-3AD203B41FA5}">
                      <a16:colId xmlns:a16="http://schemas.microsoft.com/office/drawing/2014/main" val="1484234372"/>
                    </a:ext>
                  </a:extLst>
                </a:gridCol>
              </a:tblGrid>
              <a:tr h="818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기본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UI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(Server)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074157"/>
                  </a:ext>
                </a:extLst>
              </a:tr>
              <a:tr h="2778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287074"/>
                  </a:ext>
                </a:extLst>
              </a:tr>
              <a:tr h="3797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845828"/>
                  </a:ext>
                </a:extLst>
              </a:tr>
              <a:tr h="1142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이용자의 정보를 확인 할 수 있는 기능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데이터를 그래프로 표현해주는 기능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로그를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 저장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문열기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누르면 수동으로 출입문을 열어준다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400318"/>
                  </a:ext>
                </a:extLst>
              </a:tr>
            </a:tbl>
          </a:graphicData>
        </a:graphic>
      </p:graphicFrame>
      <p:pic>
        <p:nvPicPr>
          <p:cNvPr id="1027" name="_x130792288" descr="EMB000013f86581">
            <a:extLst>
              <a:ext uri="{FF2B5EF4-FFF2-40B4-BE49-F238E27FC236}">
                <a16:creationId xmlns:a16="http://schemas.microsoft.com/office/drawing/2014/main" id="{AF88170B-445A-4BA7-9C15-6BC7AC1CE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42" y="741953"/>
            <a:ext cx="8398734" cy="491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39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6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049" name="_x479628136" descr="EMB000013f86526">
            <a:extLst>
              <a:ext uri="{FF2B5EF4-FFF2-40B4-BE49-F238E27FC236}">
                <a16:creationId xmlns:a16="http://schemas.microsoft.com/office/drawing/2014/main" id="{24CD9229-5A4A-4C99-B920-E4F8A61A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08" y="1001653"/>
            <a:ext cx="6048868" cy="35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79626856" descr="EMB000013f86552">
            <a:extLst>
              <a:ext uri="{FF2B5EF4-FFF2-40B4-BE49-F238E27FC236}">
                <a16:creationId xmlns:a16="http://schemas.microsoft.com/office/drawing/2014/main" id="{16FE4853-C1B1-4149-9322-0DCEA5F7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92" y="3164011"/>
            <a:ext cx="5357170" cy="3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8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4" name="_x479630376" descr="EMB000013f86555">
            <a:extLst>
              <a:ext uri="{FF2B5EF4-FFF2-40B4-BE49-F238E27FC236}">
                <a16:creationId xmlns:a16="http://schemas.microsoft.com/office/drawing/2014/main" id="{576C9C71-CA56-48C9-89C1-74D64B79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80" y="1076188"/>
            <a:ext cx="7283239" cy="541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3721" y="231044"/>
            <a:ext cx="76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MVC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4097" name="_x477913640" descr="EMB000013f86559">
            <a:extLst>
              <a:ext uri="{FF2B5EF4-FFF2-40B4-BE49-F238E27FC236}">
                <a16:creationId xmlns:a16="http://schemas.microsoft.com/office/drawing/2014/main" id="{9435865E-EE29-4D4C-909A-5D05182C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2" y="744537"/>
            <a:ext cx="8737600" cy="61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80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81217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33652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82197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3635" y="188030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81115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333280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38608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385446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현재 구현 내용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38521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37611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0976" y="23104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출입문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 인증 여부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8433" name="_x61986136" descr="EMB000022507171">
            <a:extLst>
              <a:ext uri="{FF2B5EF4-FFF2-40B4-BE49-F238E27FC236}">
                <a16:creationId xmlns:a16="http://schemas.microsoft.com/office/drawing/2014/main" id="{D094029B-097C-479B-A9C8-D38D60E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>
            <a:fillRect/>
          </a:stretch>
        </p:blipFill>
        <p:spPr bwMode="auto">
          <a:xfrm>
            <a:off x="2637456" y="648540"/>
            <a:ext cx="3223959" cy="54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61987656" descr="EMB000022507177">
            <a:extLst>
              <a:ext uri="{FF2B5EF4-FFF2-40B4-BE49-F238E27FC236}">
                <a16:creationId xmlns:a16="http://schemas.microsoft.com/office/drawing/2014/main" id="{68A84C1D-AAFC-4E9A-88FA-577B1C9E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/>
          <a:stretch>
            <a:fillRect/>
          </a:stretch>
        </p:blipFill>
        <p:spPr bwMode="auto">
          <a:xfrm>
            <a:off x="5925774" y="3401878"/>
            <a:ext cx="6257468" cy="6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44431-2081-472D-ABED-AF0FED5251E6}"/>
              </a:ext>
            </a:extLst>
          </p:cNvPr>
          <p:cNvSpPr/>
          <p:nvPr/>
        </p:nvSpPr>
        <p:spPr>
          <a:xfrm>
            <a:off x="1219906" y="598080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인증 </a:t>
            </a:r>
            <a:r>
              <a:rPr lang="ko-KR" altLang="en-US" b="1" kern="0" dirty="0" err="1">
                <a:solidFill>
                  <a:srgbClr val="000000"/>
                </a:solidFill>
                <a:latin typeface="+mj-lt"/>
                <a:ea typeface="한컴바탕"/>
              </a:rPr>
              <a:t>성공후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초음파 센서로 거리 인식하는 화면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BD4658-F245-4F2F-8BCB-30CDC7E70009}"/>
              </a:ext>
            </a:extLst>
          </p:cNvPr>
          <p:cNvSpPr/>
          <p:nvPr/>
        </p:nvSpPr>
        <p:spPr>
          <a:xfrm>
            <a:off x="7363980" y="4173383"/>
            <a:ext cx="3381055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lt"/>
                <a:ea typeface="한컴바탕"/>
              </a:rPr>
              <a:t>QR</a:t>
            </a: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코드 만료로 인해 인증 불가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49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57421" y="231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암호화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9457" name="_x61987496" descr="EMB000022507168">
            <a:extLst>
              <a:ext uri="{FF2B5EF4-FFF2-40B4-BE49-F238E27FC236}">
                <a16:creationId xmlns:a16="http://schemas.microsoft.com/office/drawing/2014/main" id="{F6795153-D084-4055-89E4-934B9800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0" t="16051"/>
          <a:stretch>
            <a:fillRect/>
          </a:stretch>
        </p:blipFill>
        <p:spPr bwMode="auto">
          <a:xfrm>
            <a:off x="3673669" y="2188825"/>
            <a:ext cx="1555750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_x61987736" descr="EMB00002250716e">
            <a:extLst>
              <a:ext uri="{FF2B5EF4-FFF2-40B4-BE49-F238E27FC236}">
                <a16:creationId xmlns:a16="http://schemas.microsoft.com/office/drawing/2014/main" id="{DB19320C-D300-456B-8221-8039E0A7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55267"/>
          <a:stretch>
            <a:fillRect/>
          </a:stretch>
        </p:blipFill>
        <p:spPr bwMode="auto">
          <a:xfrm>
            <a:off x="8744857" y="2314237"/>
            <a:ext cx="18383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1987176" descr="EMB00002250716e">
            <a:extLst>
              <a:ext uri="{FF2B5EF4-FFF2-40B4-BE49-F238E27FC236}">
                <a16:creationId xmlns:a16="http://schemas.microsoft.com/office/drawing/2014/main" id="{63D6D1AC-41CB-4AB6-AED0-74EE39D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9697" b="43832"/>
          <a:stretch>
            <a:fillRect/>
          </a:stretch>
        </p:blipFill>
        <p:spPr bwMode="auto">
          <a:xfrm>
            <a:off x="6836861" y="2097087"/>
            <a:ext cx="18383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22A6F-0B63-4FE9-A6B6-90F3BFACFBD5}"/>
              </a:ext>
            </a:extLst>
          </p:cNvPr>
          <p:cNvSpPr/>
          <p:nvPr/>
        </p:nvSpPr>
        <p:spPr>
          <a:xfrm>
            <a:off x="1403544" y="531154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클라이언트 </a:t>
            </a:r>
            <a:r>
              <a:rPr lang="en-US" altLang="ko-KR" b="1" kern="0">
                <a:solidFill>
                  <a:srgbClr val="000000"/>
                </a:solidFill>
                <a:latin typeface="+mj-lt"/>
                <a:ea typeface="한컴바탕"/>
              </a:rPr>
              <a:t>-&gt; </a:t>
            </a: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서버</a:t>
            </a:r>
            <a:endParaRPr lang="ko-KR" altLang="en-US" kern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학번 </a:t>
            </a:r>
            <a:r>
              <a:rPr lang="en-US" altLang="ko-KR" b="1" kern="0">
                <a:solidFill>
                  <a:srgbClr val="000000"/>
                </a:solidFill>
                <a:latin typeface="+mj-lt"/>
                <a:ea typeface="한컴바탕"/>
              </a:rPr>
              <a:t>+ </a:t>
            </a:r>
            <a:r>
              <a:rPr lang="ko-KR" altLang="en-US" b="1" kern="0">
                <a:solidFill>
                  <a:srgbClr val="000000"/>
                </a:solidFill>
                <a:latin typeface="+mj-lt"/>
                <a:ea typeface="한컴바탕"/>
              </a:rPr>
              <a:t>공개키 보내는 패킷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2A20A-9523-4B28-8216-F4CB2D6F2412}"/>
              </a:ext>
            </a:extLst>
          </p:cNvPr>
          <p:cNvSpPr/>
          <p:nvPr/>
        </p:nvSpPr>
        <p:spPr>
          <a:xfrm>
            <a:off x="5458270" y="5258781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서버 </a:t>
            </a:r>
            <a:r>
              <a:rPr lang="en-US" altLang="ko-KR" b="1" kern="0" dirty="0">
                <a:solidFill>
                  <a:srgbClr val="000000"/>
                </a:solidFill>
                <a:latin typeface="+mj-lt"/>
                <a:ea typeface="한컴바탕"/>
              </a:rPr>
              <a:t>-&gt; </a:t>
            </a: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클라이언트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+mj-lt"/>
                <a:ea typeface="한컴바탕"/>
              </a:rPr>
              <a:t>암호화된 개인정보를 보내는 패킷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58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483A7-B98C-4FBD-864D-368D07AB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58858"/>
              </p:ext>
            </p:extLst>
          </p:nvPr>
        </p:nvGraphicFramePr>
        <p:xfrm>
          <a:off x="2635730" y="1546452"/>
          <a:ext cx="9083272" cy="4861862"/>
        </p:xfrm>
        <a:graphic>
          <a:graphicData uri="http://schemas.openxmlformats.org/drawingml/2006/table">
            <a:tbl>
              <a:tblPr/>
              <a:tblGrid>
                <a:gridCol w="1259251">
                  <a:extLst>
                    <a:ext uri="{9D8B030D-6E8A-4147-A177-3AD203B41FA5}">
                      <a16:colId xmlns:a16="http://schemas.microsoft.com/office/drawing/2014/main" val="3770013740"/>
                    </a:ext>
                  </a:extLst>
                </a:gridCol>
                <a:gridCol w="3328808">
                  <a:extLst>
                    <a:ext uri="{9D8B030D-6E8A-4147-A177-3AD203B41FA5}">
                      <a16:colId xmlns:a16="http://schemas.microsoft.com/office/drawing/2014/main" val="4211011010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val="3732949388"/>
                    </a:ext>
                  </a:extLst>
                </a:gridCol>
                <a:gridCol w="1538446">
                  <a:extLst>
                    <a:ext uri="{9D8B030D-6E8A-4147-A177-3AD203B41FA5}">
                      <a16:colId xmlns:a16="http://schemas.microsoft.com/office/drawing/2014/main" val="4138642290"/>
                    </a:ext>
                  </a:extLst>
                </a:gridCol>
              </a:tblGrid>
              <a:tr h="40296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대비 수정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02533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7367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1506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2782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21976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854125"/>
                  </a:ext>
                </a:extLst>
              </a:tr>
              <a:tr h="1012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생명주기를 통한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재실행 시켜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자체에서 백그라운드 소켓을 차단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8242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1287"/>
                  </a:ext>
                </a:extLst>
              </a:tr>
              <a:tr h="67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연결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클라이언트에서 자체적으로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발생하여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839722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235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 Pi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60940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F4A6E2E-42FC-4621-8BD0-A19EA87968C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F7D86-06DC-474A-82F2-ECA4948B7352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090137-1104-49DD-BC47-923C3252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17373"/>
              </p:ext>
            </p:extLst>
          </p:nvPr>
        </p:nvGraphicFramePr>
        <p:xfrm>
          <a:off x="3659763" y="1885006"/>
          <a:ext cx="6732270" cy="94869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545574574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78150664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971618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57223899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762332865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</a:t>
                      </a:r>
                      <a:r>
                        <a:rPr lang="en-US" altLang="ko-KR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LOGIN_IOS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(iOS)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771452"/>
                  </a:ext>
                </a:extLst>
              </a:tr>
              <a:tr h="56896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“104”, “data” :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{“id” : “14011038”,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exponent”:“String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modulus”:“String”,“type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[0: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학생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1: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관리자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 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332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CD4205-9BA2-41C0-AA95-3CFFCCFFD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319137"/>
              </p:ext>
            </p:extLst>
          </p:nvPr>
        </p:nvGraphicFramePr>
        <p:xfrm>
          <a:off x="3659763" y="2822778"/>
          <a:ext cx="6732270" cy="1365124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41007859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73052296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634406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5644912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76002529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 전송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STATE_IMG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36590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“203”}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7843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사진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URL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92699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“204”,“img”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 URL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1662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B5E88C-8DF3-4F44-BF85-A42E274CA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75033"/>
              </p:ext>
            </p:extLst>
          </p:nvPr>
        </p:nvGraphicFramePr>
        <p:xfrm>
          <a:off x="3659763" y="418790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407142484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77947427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22997888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5284367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04349326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(601)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RASPBERRY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라즈베리파이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58403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“601”}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97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49A9B8-6BA5-4A0B-AE38-8B1CCA96A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657045"/>
              </p:ext>
            </p:extLst>
          </p:nvPr>
        </p:nvGraphicFramePr>
        <p:xfrm>
          <a:off x="3659763" y="1218935"/>
          <a:ext cx="6732270" cy="668719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17592655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90296922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23006612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3004638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96810233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SEND)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Function)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상수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Const)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변수명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Named)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338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C97A6C9-5FD4-4615-A77C-EAD02C0B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79398"/>
              </p:ext>
            </p:extLst>
          </p:nvPr>
        </p:nvGraphicFramePr>
        <p:xfrm>
          <a:off x="3659763" y="487497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1626572155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63875854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959104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9797444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2770761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출입문 개방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(700)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OPEN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10782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“700”}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4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1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10DF33-1E1C-4175-A72E-50A59E3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14211"/>
              </p:ext>
            </p:extLst>
          </p:nvPr>
        </p:nvGraphicFramePr>
        <p:xfrm>
          <a:off x="2487258" y="804008"/>
          <a:ext cx="9144717" cy="5553925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2900775748"/>
                    </a:ext>
                  </a:extLst>
                </a:gridCol>
                <a:gridCol w="1602522">
                  <a:extLst>
                    <a:ext uri="{9D8B030D-6E8A-4147-A177-3AD203B41FA5}">
                      <a16:colId xmlns:a16="http://schemas.microsoft.com/office/drawing/2014/main" val="318224723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05205791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8188288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68843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527598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82655972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91012681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7170910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4207939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44850869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248145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7329592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746516350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6567890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529398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95008525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42041707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67956686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882301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68028927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14135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4111624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42867077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092408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8314823"/>
                    </a:ext>
                  </a:extLst>
                </a:gridCol>
                <a:gridCol w="432590">
                  <a:extLst>
                    <a:ext uri="{9D8B030D-6E8A-4147-A177-3AD203B41FA5}">
                      <a16:colId xmlns:a16="http://schemas.microsoft.com/office/drawing/2014/main" val="3759315427"/>
                    </a:ext>
                  </a:extLst>
                </a:gridCol>
              </a:tblGrid>
              <a:tr h="329649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62977"/>
                  </a:ext>
                </a:extLst>
              </a:tr>
              <a:tr h="32964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7593"/>
                  </a:ext>
                </a:extLst>
              </a:tr>
              <a:tr h="858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35473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요구사항 분석 및 작성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37742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6987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09908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81494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사용자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UseCase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3985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7275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70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0040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스키마 정의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67701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17413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3805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2363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CE65AF-4D04-4DB6-9C12-84418926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78721"/>
              </p:ext>
            </p:extLst>
          </p:nvPr>
        </p:nvGraphicFramePr>
        <p:xfrm>
          <a:off x="2487259" y="1062401"/>
          <a:ext cx="9189344" cy="549411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360631277"/>
                    </a:ext>
                  </a:extLst>
                </a:gridCol>
                <a:gridCol w="1610733">
                  <a:extLst>
                    <a:ext uri="{9D8B030D-6E8A-4147-A177-3AD203B41FA5}">
                      <a16:colId xmlns:a16="http://schemas.microsoft.com/office/drawing/2014/main" val="387256580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018189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563221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7560936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88874891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597864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289858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45845071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9254799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7062358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9314418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3923469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93591352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628312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2139875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65208414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32334818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14831484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62886263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283453923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541196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69620599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7933382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2193229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74729579"/>
                    </a:ext>
                  </a:extLst>
                </a:gridCol>
                <a:gridCol w="434806">
                  <a:extLst>
                    <a:ext uri="{9D8B030D-6E8A-4147-A177-3AD203B41FA5}">
                      <a16:colId xmlns:a16="http://schemas.microsoft.com/office/drawing/2014/main" val="3607212580"/>
                    </a:ext>
                  </a:extLst>
                </a:gridCol>
              </a:tblGrid>
              <a:tr h="306682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181334"/>
                  </a:ext>
                </a:extLst>
              </a:tr>
              <a:tr h="30668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590131"/>
                  </a:ext>
                </a:extLst>
              </a:tr>
              <a:tr h="798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11294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32966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40122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5836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11265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99545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0841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32667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495990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 암호화 개발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829116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674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4973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915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0C6E76-14CE-49F6-9FF5-56B2D2BA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91948"/>
              </p:ext>
            </p:extLst>
          </p:nvPr>
        </p:nvGraphicFramePr>
        <p:xfrm>
          <a:off x="2730039" y="1049536"/>
          <a:ext cx="8859827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1556989354"/>
                    </a:ext>
                  </a:extLst>
                </a:gridCol>
                <a:gridCol w="1550109">
                  <a:extLst>
                    <a:ext uri="{9D8B030D-6E8A-4147-A177-3AD203B41FA5}">
                      <a16:colId xmlns:a16="http://schemas.microsoft.com/office/drawing/2014/main" val="288632847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4067953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624286956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61586679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89611745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6693867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6640658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8212883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51671883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849788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8847958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1201165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6949198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87028225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8730124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06320939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35846091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6564874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1176702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56756814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8398433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10825562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2147711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483044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75216303"/>
                    </a:ext>
                  </a:extLst>
                </a:gridCol>
                <a:gridCol w="418441">
                  <a:extLst>
                    <a:ext uri="{9D8B030D-6E8A-4147-A177-3AD203B41FA5}">
                      <a16:colId xmlns:a16="http://schemas.microsoft.com/office/drawing/2014/main" val="121462679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22317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454014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6039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우회로그인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04796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30730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13944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134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생성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4548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2828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815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893953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UI/UX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0307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1283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5199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355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DC5F3E-C86A-401F-8FD1-3FA5F2F0E5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88617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31331-C929-4160-BE8F-C3F3477E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24997"/>
              </p:ext>
            </p:extLst>
          </p:nvPr>
        </p:nvGraphicFramePr>
        <p:xfrm>
          <a:off x="2858944" y="901893"/>
          <a:ext cx="8317583" cy="5721967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093584924"/>
                    </a:ext>
                  </a:extLst>
                </a:gridCol>
                <a:gridCol w="1458600">
                  <a:extLst>
                    <a:ext uri="{9D8B030D-6E8A-4147-A177-3AD203B41FA5}">
                      <a16:colId xmlns:a16="http://schemas.microsoft.com/office/drawing/2014/main" val="381879027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8970627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0684947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65688878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0195086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8251744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5504282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539252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80091573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3436200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31982804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97171054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863491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6732706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289699069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44789144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1090476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7975697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04547033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2474136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5632001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96792300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246683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199362173"/>
                    </a:ext>
                  </a:extLst>
                </a:gridCol>
                <a:gridCol w="167665">
                  <a:extLst>
                    <a:ext uri="{9D8B030D-6E8A-4147-A177-3AD203B41FA5}">
                      <a16:colId xmlns:a16="http://schemas.microsoft.com/office/drawing/2014/main" val="1736514654"/>
                    </a:ext>
                  </a:extLst>
                </a:gridCol>
                <a:gridCol w="434365">
                  <a:extLst>
                    <a:ext uri="{9D8B030D-6E8A-4147-A177-3AD203B41FA5}">
                      <a16:colId xmlns:a16="http://schemas.microsoft.com/office/drawing/2014/main" val="756311616"/>
                    </a:ext>
                  </a:extLst>
                </a:gridCol>
              </a:tblGrid>
              <a:tr h="340244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79109"/>
                  </a:ext>
                </a:extLst>
              </a:tr>
              <a:tr h="34024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36569"/>
                  </a:ext>
                </a:extLst>
              </a:tr>
              <a:tr h="943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37709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데이터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Excel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 내보내기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41896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385750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8578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7936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DAO/DTO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550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31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6193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7653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Control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47406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307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32022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684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4B0CFA-DC01-413E-96CB-F1EF7D1FBEB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1608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F1C6D0-57C8-49A5-9C73-55032504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66104"/>
              </p:ext>
            </p:extLst>
          </p:nvPr>
        </p:nvGraphicFramePr>
        <p:xfrm>
          <a:off x="2858944" y="1049536"/>
          <a:ext cx="8431583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193415467"/>
                    </a:ext>
                  </a:extLst>
                </a:gridCol>
                <a:gridCol w="1457053">
                  <a:extLst>
                    <a:ext uri="{9D8B030D-6E8A-4147-A177-3AD203B41FA5}">
                      <a16:colId xmlns:a16="http://schemas.microsoft.com/office/drawing/2014/main" val="295891658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86367537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06013536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7904014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59660267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893546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904689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46636827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496615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47904191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089654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96946779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287944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1783612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4157511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29283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9101346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3171928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00787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400535049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650264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6363400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1625260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2560445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11016408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206468262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893245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10327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00532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LED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0058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44446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9761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00656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모터 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264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71738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2603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48475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초음파센서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855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9776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902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931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D87C1-119D-4BA4-9EFE-1100E62C84FD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2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917</Words>
  <Application>Microsoft Office PowerPoint</Application>
  <PresentationFormat>와이드스크린</PresentationFormat>
  <Paragraphs>403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HCI Poppy</vt:lpstr>
      <vt:lpstr>HY견고딕</vt:lpstr>
      <vt:lpstr>KoPub돋움체 Bold</vt:lpstr>
      <vt:lpstr>KoPub돋움체 Light</vt:lpstr>
      <vt:lpstr>KoPub돋움체 Medium</vt:lpstr>
      <vt:lpstr>맑은 고딕</vt:lpstr>
      <vt:lpstr>한컴바탕</vt:lpstr>
      <vt:lpstr>함초롬바탕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126</cp:revision>
  <dcterms:created xsi:type="dcterms:W3CDTF">2017-04-16T12:47:34Z</dcterms:created>
  <dcterms:modified xsi:type="dcterms:W3CDTF">2019-05-17T03:00:00Z</dcterms:modified>
</cp:coreProperties>
</file>